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82" r:id="rId2"/>
    <p:sldMasterId id="2147483662" r:id="rId3"/>
  </p:sldMasterIdLst>
  <p:notesMasterIdLst>
    <p:notesMasterId r:id="rId26"/>
  </p:notesMasterIdLst>
  <p:handoutMasterIdLst>
    <p:handoutMasterId r:id="rId27"/>
  </p:handoutMasterIdLst>
  <p:sldIdLst>
    <p:sldId id="262" r:id="rId4"/>
    <p:sldId id="270" r:id="rId5"/>
    <p:sldId id="273" r:id="rId6"/>
    <p:sldId id="271" r:id="rId7"/>
    <p:sldId id="275" r:id="rId8"/>
    <p:sldId id="272" r:id="rId9"/>
    <p:sldId id="267" r:id="rId10"/>
    <p:sldId id="274" r:id="rId11"/>
    <p:sldId id="290" r:id="rId12"/>
    <p:sldId id="278" r:id="rId13"/>
    <p:sldId id="277" r:id="rId14"/>
    <p:sldId id="279" r:id="rId15"/>
    <p:sldId id="280" r:id="rId16"/>
    <p:sldId id="292" r:id="rId17"/>
    <p:sldId id="291" r:id="rId18"/>
    <p:sldId id="287" r:id="rId19"/>
    <p:sldId id="289" r:id="rId20"/>
    <p:sldId id="288" r:id="rId21"/>
    <p:sldId id="282" r:id="rId22"/>
    <p:sldId id="283" r:id="rId23"/>
    <p:sldId id="293" r:id="rId24"/>
    <p:sldId id="294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1E5C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61" autoAdjust="0"/>
    <p:restoredTop sz="86545" autoAdjust="0"/>
  </p:normalViewPr>
  <p:slideViewPr>
    <p:cSldViewPr snapToGrid="0" snapToObjects="1">
      <p:cViewPr>
        <p:scale>
          <a:sx n="60" d="100"/>
          <a:sy n="60" d="100"/>
        </p:scale>
        <p:origin x="-1086" y="-174"/>
      </p:cViewPr>
      <p:guideLst>
        <p:guide orient="horz" pos="1885"/>
        <p:guide orient="horz" pos="758"/>
        <p:guide pos="28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BF4A-9CB1-5747-B319-707DA98CEC20}" type="datetime1">
              <a:rPr lang="en-US" smtClean="0"/>
              <a:pPr/>
              <a:t>7/15/2013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22459-1A81-CA4B-89BB-FCE38A3AE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0304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BC7567-D5EA-874F-8815-73DC5E77631E}" type="datetime1">
              <a:rPr lang="en-US" smtClean="0"/>
              <a:pPr/>
              <a:t>7/15/2013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C0E-7DBF-7C4A-B104-25FE08E3B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3234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 sharp lines above, so need models that perform well across a continuum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966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You’ll hear</a:t>
            </a:r>
            <a:r>
              <a:rPr lang="en-US" baseline="0" dirty="0" smtClean="0"/>
              <a:t> more about this later in the conference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43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Acknowledge </a:t>
            </a:r>
            <a:r>
              <a:rPr lang="en-US" dirty="0" err="1" smtClean="0"/>
              <a:t>Mangel</a:t>
            </a:r>
            <a:r>
              <a:rPr lang="en-US" dirty="0" smtClean="0"/>
              <a:t>, </a:t>
            </a:r>
            <a:r>
              <a:rPr lang="en-US" dirty="0" err="1" smtClean="0"/>
              <a:t>Brodziak</a:t>
            </a:r>
            <a:r>
              <a:rPr lang="en-US" dirty="0" smtClean="0"/>
              <a:t>, </a:t>
            </a:r>
            <a:r>
              <a:rPr lang="en-US" dirty="0" err="1" smtClean="0"/>
              <a:t>MacCall</a:t>
            </a:r>
            <a:r>
              <a:rPr lang="en-US" dirty="0" smtClean="0"/>
              <a:t> and others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06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697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will see some more extensive work of this sort later in the session from students at UW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697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Display 4 model fits +/- one </a:t>
            </a:r>
            <a:r>
              <a:rPr lang="en-US" dirty="0" err="1" smtClean="0"/>
              <a:t>stderr</a:t>
            </a:r>
            <a:endParaRPr lang="en-US" dirty="0" smtClean="0"/>
          </a:p>
          <a:p>
            <a:r>
              <a:rPr lang="en-US" dirty="0" smtClean="0"/>
              <a:t>Steepness estimated and goes to the prior, except for the survey time series because the time series provides info on the rate of decline.</a:t>
            </a:r>
          </a:p>
          <a:p>
            <a:r>
              <a:rPr lang="en-US" dirty="0" smtClean="0"/>
              <a:t>Accurate,</a:t>
            </a:r>
            <a:r>
              <a:rPr lang="en-US" baseline="0" dirty="0" smtClean="0"/>
              <a:t> but only because I gave it the right values</a:t>
            </a:r>
          </a:p>
          <a:p>
            <a:r>
              <a:rPr lang="en-US" baseline="0" dirty="0" smtClean="0"/>
              <a:t>Not precise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91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growth parameters estimated,</a:t>
            </a:r>
            <a:r>
              <a:rPr lang="en-US" baseline="0" dirty="0" smtClean="0"/>
              <a:t> some of the information in the length comps goes into estimating those parameters,</a:t>
            </a:r>
          </a:p>
          <a:p>
            <a:r>
              <a:rPr lang="en-US" baseline="0" dirty="0" smtClean="0"/>
              <a:t>So the weak prior on steepness is now relatively more informative and the result moves towards the correct result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961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9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models are simplifications</a:t>
            </a:r>
          </a:p>
          <a:p>
            <a:pPr lvl="1"/>
            <a:r>
              <a:rPr lang="en-US" dirty="0" smtClean="0"/>
              <a:t>Some factors, </a:t>
            </a:r>
            <a:r>
              <a:rPr lang="en-US" b="1" dirty="0" smtClean="0">
                <a:solidFill>
                  <a:srgbClr val="FF0000"/>
                </a:solidFill>
              </a:rPr>
              <a:t>F</a:t>
            </a:r>
            <a:r>
              <a:rPr lang="en-US" b="1" baseline="-25000" dirty="0" smtClean="0">
                <a:solidFill>
                  <a:srgbClr val="FF0000"/>
                </a:solidFill>
              </a:rPr>
              <a:t>t</a:t>
            </a:r>
            <a:r>
              <a:rPr lang="en-US" dirty="0" smtClean="0"/>
              <a:t>, are inside the system being modeled and we seek to measure this factor</a:t>
            </a:r>
          </a:p>
          <a:p>
            <a:pPr lvl="1"/>
            <a:r>
              <a:rPr lang="en-US" dirty="0" smtClean="0"/>
              <a:t>Other factors, e.g. </a:t>
            </a:r>
            <a:r>
              <a:rPr lang="en-US" b="1" dirty="0" smtClean="0">
                <a:solidFill>
                  <a:srgbClr val="FF0000"/>
                </a:solidFill>
              </a:rPr>
              <a:t>M</a:t>
            </a:r>
            <a:r>
              <a:rPr lang="en-US" dirty="0" smtClean="0"/>
              <a:t>, are also inside the system.  By holding it constant, we simplify the system and allows for estimation of </a:t>
            </a:r>
            <a:r>
              <a:rPr lang="en-US" b="1" dirty="0" smtClean="0">
                <a:solidFill>
                  <a:srgbClr val="FF0000"/>
                </a:solidFill>
              </a:rPr>
              <a:t>F</a:t>
            </a:r>
            <a:r>
              <a:rPr lang="en-US" dirty="0" smtClean="0"/>
              <a:t>, conditional on </a:t>
            </a:r>
            <a:r>
              <a:rPr lang="en-US" b="1" dirty="0" smtClean="0">
                <a:solidFill>
                  <a:srgbClr val="FF0000"/>
                </a:solidFill>
              </a:rPr>
              <a:t>M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In reality, </a:t>
            </a:r>
            <a:r>
              <a:rPr lang="en-US" b="1" dirty="0" smtClean="0">
                <a:solidFill>
                  <a:srgbClr val="FF0000"/>
                </a:solidFill>
              </a:rPr>
              <a:t>M</a:t>
            </a:r>
            <a:r>
              <a:rPr lang="en-US" dirty="0" smtClean="0"/>
              <a:t> is controlled by factors, </a:t>
            </a:r>
            <a:r>
              <a:rPr lang="en-US" b="1" dirty="0" smtClean="0">
                <a:solidFill>
                  <a:srgbClr val="FF0000"/>
                </a:solidFill>
              </a:rPr>
              <a:t>E</a:t>
            </a:r>
            <a:r>
              <a:rPr lang="en-US" dirty="0" smtClean="0"/>
              <a:t>, outside of the system.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258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rgbClr val="1E5C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 flipH="1" flipV="1">
            <a:off x="-1" y="-24487"/>
            <a:ext cx="9138586" cy="2515079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  <a:gd name="connsiteX0" fmla="*/ 2887 w 9170673"/>
              <a:gd name="connsiteY0" fmla="*/ 2375696 h 2508024"/>
              <a:gd name="connsiteX1" fmla="*/ 9170673 w 9170673"/>
              <a:gd name="connsiteY1" fmla="*/ 0 h 2508024"/>
              <a:gd name="connsiteX2" fmla="*/ 9169295 w 9170673"/>
              <a:gd name="connsiteY2" fmla="*/ 2508024 h 2508024"/>
              <a:gd name="connsiteX3" fmla="*/ 0 w 9170673"/>
              <a:gd name="connsiteY3" fmla="*/ 2457785 h 2508024"/>
              <a:gd name="connsiteX4" fmla="*/ 2887 w 9170673"/>
              <a:gd name="connsiteY4" fmla="*/ 2375696 h 2508024"/>
              <a:gd name="connsiteX0" fmla="*/ 0 w 9167786"/>
              <a:gd name="connsiteY0" fmla="*/ 2375696 h 2508024"/>
              <a:gd name="connsiteX1" fmla="*/ 9167786 w 9167786"/>
              <a:gd name="connsiteY1" fmla="*/ 0 h 2508024"/>
              <a:gd name="connsiteX2" fmla="*/ 9166408 w 9167786"/>
              <a:gd name="connsiteY2" fmla="*/ 2508024 h 2508024"/>
              <a:gd name="connsiteX3" fmla="*/ 4169 w 9167786"/>
              <a:gd name="connsiteY3" fmla="*/ 2500118 h 2508024"/>
              <a:gd name="connsiteX4" fmla="*/ 0 w 9167786"/>
              <a:gd name="connsiteY4" fmla="*/ 2375696 h 2508024"/>
              <a:gd name="connsiteX0" fmla="*/ 0 w 9166452"/>
              <a:gd name="connsiteY0" fmla="*/ 2375696 h 2508024"/>
              <a:gd name="connsiteX1" fmla="*/ 9061952 w 9166452"/>
              <a:gd name="connsiteY1" fmla="*/ 0 h 2508024"/>
              <a:gd name="connsiteX2" fmla="*/ 9166408 w 9166452"/>
              <a:gd name="connsiteY2" fmla="*/ 2508024 h 2508024"/>
              <a:gd name="connsiteX3" fmla="*/ 4169 w 9166452"/>
              <a:gd name="connsiteY3" fmla="*/ 2500118 h 2508024"/>
              <a:gd name="connsiteX4" fmla="*/ 0 w 9166452"/>
              <a:gd name="connsiteY4" fmla="*/ 2375696 h 2508024"/>
              <a:gd name="connsiteX0" fmla="*/ 0 w 9166808"/>
              <a:gd name="connsiteY0" fmla="*/ 2382751 h 2515079"/>
              <a:gd name="connsiteX1" fmla="*/ 9160729 w 9166808"/>
              <a:gd name="connsiteY1" fmla="*/ 0 h 2515079"/>
              <a:gd name="connsiteX2" fmla="*/ 9166408 w 9166808"/>
              <a:gd name="connsiteY2" fmla="*/ 2515079 h 2515079"/>
              <a:gd name="connsiteX3" fmla="*/ 4169 w 9166808"/>
              <a:gd name="connsiteY3" fmla="*/ 2507173 h 2515079"/>
              <a:gd name="connsiteX4" fmla="*/ 0 w 9166808"/>
              <a:gd name="connsiteY4" fmla="*/ 2382751 h 2515079"/>
              <a:gd name="connsiteX0" fmla="*/ 9943 w 9162640"/>
              <a:gd name="connsiteY0" fmla="*/ 2382751 h 2515079"/>
              <a:gd name="connsiteX1" fmla="*/ 9156561 w 9162640"/>
              <a:gd name="connsiteY1" fmla="*/ 0 h 2515079"/>
              <a:gd name="connsiteX2" fmla="*/ 9162240 w 9162640"/>
              <a:gd name="connsiteY2" fmla="*/ 2515079 h 2515079"/>
              <a:gd name="connsiteX3" fmla="*/ 1 w 9162640"/>
              <a:gd name="connsiteY3" fmla="*/ 2507173 h 2515079"/>
              <a:gd name="connsiteX4" fmla="*/ 9943 w 9162640"/>
              <a:gd name="connsiteY4" fmla="*/ 2382751 h 2515079"/>
              <a:gd name="connsiteX0" fmla="*/ 0 w 9152697"/>
              <a:gd name="connsiteY0" fmla="*/ 2382751 h 2515079"/>
              <a:gd name="connsiteX1" fmla="*/ 9146618 w 9152697"/>
              <a:gd name="connsiteY1" fmla="*/ 0 h 2515079"/>
              <a:gd name="connsiteX2" fmla="*/ 9152297 w 9152697"/>
              <a:gd name="connsiteY2" fmla="*/ 2515079 h 2515079"/>
              <a:gd name="connsiteX3" fmla="*/ 187614 w 9152697"/>
              <a:gd name="connsiteY3" fmla="*/ 2507173 h 2515079"/>
              <a:gd name="connsiteX4" fmla="*/ 0 w 9152697"/>
              <a:gd name="connsiteY4" fmla="*/ 2382751 h 2515079"/>
              <a:gd name="connsiteX0" fmla="*/ 0 w 9068030"/>
              <a:gd name="connsiteY0" fmla="*/ 2382751 h 2515079"/>
              <a:gd name="connsiteX1" fmla="*/ 9061951 w 9068030"/>
              <a:gd name="connsiteY1" fmla="*/ 0 h 2515079"/>
              <a:gd name="connsiteX2" fmla="*/ 9067630 w 9068030"/>
              <a:gd name="connsiteY2" fmla="*/ 2515079 h 2515079"/>
              <a:gd name="connsiteX3" fmla="*/ 102947 w 9068030"/>
              <a:gd name="connsiteY3" fmla="*/ 2507173 h 2515079"/>
              <a:gd name="connsiteX4" fmla="*/ 0 w 9068030"/>
              <a:gd name="connsiteY4" fmla="*/ 2382751 h 2515079"/>
              <a:gd name="connsiteX0" fmla="*/ 0 w 9138586"/>
              <a:gd name="connsiteY0" fmla="*/ 2382751 h 2515079"/>
              <a:gd name="connsiteX1" fmla="*/ 9132507 w 9138586"/>
              <a:gd name="connsiteY1" fmla="*/ 0 h 2515079"/>
              <a:gd name="connsiteX2" fmla="*/ 9138186 w 9138586"/>
              <a:gd name="connsiteY2" fmla="*/ 2515079 h 2515079"/>
              <a:gd name="connsiteX3" fmla="*/ 173503 w 9138586"/>
              <a:gd name="connsiteY3" fmla="*/ 2507173 h 2515079"/>
              <a:gd name="connsiteX4" fmla="*/ 0 w 9138586"/>
              <a:gd name="connsiteY4" fmla="*/ 2382751 h 2515079"/>
              <a:gd name="connsiteX0" fmla="*/ 0 w 9138586"/>
              <a:gd name="connsiteY0" fmla="*/ 2382751 h 2515079"/>
              <a:gd name="connsiteX1" fmla="*/ 9132507 w 9138586"/>
              <a:gd name="connsiteY1" fmla="*/ 0 h 2515079"/>
              <a:gd name="connsiteX2" fmla="*/ 9138186 w 9138586"/>
              <a:gd name="connsiteY2" fmla="*/ 2515079 h 2515079"/>
              <a:gd name="connsiteX3" fmla="*/ 4170 w 9138586"/>
              <a:gd name="connsiteY3" fmla="*/ 2507173 h 2515079"/>
              <a:gd name="connsiteX4" fmla="*/ 0 w 9138586"/>
              <a:gd name="connsiteY4" fmla="*/ 2382751 h 251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8586" h="2515079">
                <a:moveTo>
                  <a:pt x="0" y="2382751"/>
                </a:moveTo>
                <a:cubicBezTo>
                  <a:pt x="20661" y="2379422"/>
                  <a:pt x="7306149" y="2502055"/>
                  <a:pt x="9132507" y="0"/>
                </a:cubicBezTo>
                <a:cubicBezTo>
                  <a:pt x="9129925" y="819774"/>
                  <a:pt x="9140768" y="1695305"/>
                  <a:pt x="9138186" y="2515079"/>
                </a:cubicBezTo>
                <a:lnTo>
                  <a:pt x="4170" y="2507173"/>
                </a:lnTo>
                <a:cubicBezTo>
                  <a:pt x="4169" y="2465011"/>
                  <a:pt x="1" y="2424913"/>
                  <a:pt x="0" y="238275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169"/>
            <a:ext cx="8229600" cy="772250"/>
          </a:xfrm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5622"/>
            <a:ext cx="8229600" cy="1500187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0483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 flipH="1" flipV="1">
            <a:off x="-19068" y="-30696"/>
            <a:ext cx="9170673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457200"/>
            <a:ext cx="8229600" cy="7722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5653"/>
            <a:ext cx="8229600" cy="150018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136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N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Regional Unit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107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Boat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Regional Unit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32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Turtl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Regional Unit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555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eafoo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Regional Unit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638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ish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Regional Unit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9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Dar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707457"/>
            <a:ext cx="5484812" cy="122443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63550" y="3118590"/>
            <a:ext cx="1293813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Regional Unit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4282303"/>
            <a:ext cx="5484812" cy="577850"/>
          </a:xfrm>
        </p:spPr>
        <p:txBody>
          <a:bodyPr>
            <a:norm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-9190" y="4417160"/>
            <a:ext cx="9170673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07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6355080"/>
            <a:ext cx="9144000" cy="50292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7601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729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5999" y="6355080"/>
            <a:ext cx="6400801" cy="502919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9144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NOAA-Fisheries-horizontal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4" y="6419088"/>
            <a:ext cx="1643940" cy="38874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chemeClr val="accent1"/>
          </a:solidFill>
          <a:latin typeface="+mj-lt"/>
          <a:ea typeface="+mj-ea"/>
          <a:cs typeface="Arial Narrow 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355080"/>
            <a:ext cx="9144000" cy="502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67601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729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5999" y="6355080"/>
            <a:ext cx="6400801" cy="502919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5" y="6419088"/>
            <a:ext cx="1643938" cy="38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58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rgbClr val="FFFFFF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01682" y="1141666"/>
            <a:ext cx="5485118" cy="139847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1682" y="2631403"/>
            <a:ext cx="5485117" cy="1277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Freeform 6"/>
          <p:cNvSpPr/>
          <p:nvPr userDrawn="1"/>
        </p:nvSpPr>
        <p:spPr>
          <a:xfrm>
            <a:off x="-9190" y="4417160"/>
            <a:ext cx="9170673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6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8" r:id="rId6"/>
  </p:sldLayoutIdLst>
  <p:hf hdr="0"/>
  <p:txStyles>
    <p:titleStyle>
      <a:lvl1pPr algn="r" defTabSz="457200" rtl="0" eaLnBrk="1" latinLnBrk="0" hangingPunct="1">
        <a:lnSpc>
          <a:spcPct val="80000"/>
        </a:lnSpc>
        <a:spcBef>
          <a:spcPct val="0"/>
        </a:spcBef>
        <a:buNone/>
        <a:defRPr sz="4400" b="1" i="0" kern="1200">
          <a:solidFill>
            <a:schemeClr val="accent1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8925" y="1141665"/>
            <a:ext cx="6707875" cy="1565791"/>
          </a:xfrm>
        </p:spPr>
        <p:txBody>
          <a:bodyPr wrap="square">
            <a:normAutofit/>
          </a:bodyPr>
          <a:lstStyle/>
          <a:p>
            <a:r>
              <a:rPr lang="en-US" sz="3600" dirty="0"/>
              <a:t>A Generalized Assessment Model to Obtain Consistent Management Advice from Diverse Data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Richard D. </a:t>
            </a:r>
            <a:r>
              <a:rPr lang="en-US" dirty="0" err="1" smtClean="0"/>
              <a:t>Methot</a:t>
            </a:r>
            <a:r>
              <a:rPr lang="en-US" dirty="0" smtClean="0"/>
              <a:t> Jr.</a:t>
            </a:r>
          </a:p>
          <a:p>
            <a:r>
              <a:rPr lang="en-US" dirty="0" smtClean="0"/>
              <a:t>Science Advisor for Stock Assessments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01988" y="3931896"/>
            <a:ext cx="5484812" cy="1063184"/>
          </a:xfrm>
        </p:spPr>
        <p:txBody>
          <a:bodyPr>
            <a:noAutofit/>
          </a:bodyPr>
          <a:lstStyle/>
          <a:p>
            <a:r>
              <a:rPr lang="en-US" sz="2000" dirty="0" smtClean="0"/>
              <a:t>World Conference on Stock Assessment Methods</a:t>
            </a:r>
          </a:p>
          <a:p>
            <a:r>
              <a:rPr lang="en-US" sz="2000" dirty="0" smtClean="0"/>
              <a:t>Boston, MA</a:t>
            </a:r>
          </a:p>
          <a:p>
            <a:r>
              <a:rPr lang="en-US" sz="2000" dirty="0" smtClean="0"/>
              <a:t>July 17, 2013</a:t>
            </a:r>
          </a:p>
        </p:txBody>
      </p:sp>
    </p:spTree>
    <p:extLst>
      <p:ext uri="{BB962C8B-B14F-4D97-AF65-F5344CB8AC3E}">
        <p14:creationId xmlns:p14="http://schemas.microsoft.com/office/powerpoint/2010/main" val="3822156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47" y="1193469"/>
            <a:ext cx="7714815" cy="51616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Results with Simple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568286" y="1250333"/>
            <a:ext cx="2770499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Relative Depletion  in 2010</a:t>
            </a:r>
          </a:p>
          <a:p>
            <a:r>
              <a:rPr lang="en-US" b="1" dirty="0" smtClean="0"/>
              <a:t>F in 2010</a:t>
            </a:r>
          </a:p>
          <a:p>
            <a:r>
              <a:rPr lang="en-US" b="1" dirty="0" smtClean="0"/>
              <a:t>Survey Time Series</a:t>
            </a:r>
          </a:p>
          <a:p>
            <a:r>
              <a:rPr lang="en-US" b="1" dirty="0" smtClean="0"/>
              <a:t>Mean Length in 2010</a:t>
            </a:r>
            <a:endParaRPr lang="en-US" b="1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4708478" y="1378424"/>
            <a:ext cx="818865" cy="14084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4995081" y="1651379"/>
            <a:ext cx="532263" cy="11354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5363571" y="2022588"/>
            <a:ext cx="259308" cy="7642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718412" y="2393798"/>
            <a:ext cx="518615" cy="7861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842" y="2699183"/>
            <a:ext cx="4183412" cy="3382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Line Callout 1 2"/>
          <p:cNvSpPr/>
          <p:nvPr/>
        </p:nvSpPr>
        <p:spPr>
          <a:xfrm>
            <a:off x="1592317" y="4698124"/>
            <a:ext cx="854231" cy="378373"/>
          </a:xfrm>
          <a:prstGeom prst="borderCallout1">
            <a:avLst>
              <a:gd name="adj1" fmla="val -2083"/>
              <a:gd name="adj2" fmla="val 96865"/>
              <a:gd name="adj3" fmla="val -62500"/>
              <a:gd name="adj4" fmla="val 125924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Survey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929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63739"/>
            <a:ext cx="7581331" cy="5072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Results with Composition and Survey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72251" y="1552079"/>
            <a:ext cx="2702257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Imperfect Ages</a:t>
            </a:r>
          </a:p>
          <a:p>
            <a:r>
              <a:rPr lang="en-US" dirty="0" smtClean="0"/>
              <a:t>Lengths (growth known)</a:t>
            </a:r>
          </a:p>
          <a:p>
            <a:r>
              <a:rPr lang="en-US" dirty="0" smtClean="0"/>
              <a:t>Perfect Ages</a:t>
            </a:r>
          </a:p>
          <a:p>
            <a:r>
              <a:rPr lang="en-US" dirty="0" smtClean="0"/>
              <a:t>Lengths (growth estimated)</a:t>
            </a:r>
            <a:endParaRPr lang="en-US" dirty="0"/>
          </a:p>
          <a:p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8688" y="3289110"/>
            <a:ext cx="3163409" cy="2558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 flipH="1">
            <a:off x="3862317" y="1733266"/>
            <a:ext cx="1009934" cy="6823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3862317" y="2074460"/>
            <a:ext cx="1009934" cy="4935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1"/>
          </p:cNvCxnSpPr>
          <p:nvPr/>
        </p:nvCxnSpPr>
        <p:spPr>
          <a:xfrm flipH="1">
            <a:off x="4510587" y="2290743"/>
            <a:ext cx="361664" cy="42971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510586" y="2606722"/>
            <a:ext cx="361665" cy="6823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824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41" y="1133214"/>
            <a:ext cx="7833813" cy="52412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Age Data and Survey; Est. </a:t>
            </a:r>
            <a:r>
              <a:rPr lang="en-US" dirty="0" err="1" smtClean="0"/>
              <a:t>Selec</a:t>
            </a:r>
            <a:r>
              <a:rPr lang="en-US" dirty="0" smtClean="0"/>
              <a:t>. Process Error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32055" y="1193469"/>
            <a:ext cx="2770499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No Process Error</a:t>
            </a:r>
          </a:p>
          <a:p>
            <a:r>
              <a:rPr lang="en-US" b="1" dirty="0" smtClean="0"/>
              <a:t>+9 Parameters for </a:t>
            </a:r>
            <a:r>
              <a:rPr lang="en-US" b="1" dirty="0" err="1" smtClean="0"/>
              <a:t>Proc</a:t>
            </a:r>
            <a:r>
              <a:rPr lang="en-US" b="1" dirty="0" smtClean="0"/>
              <a:t> Error</a:t>
            </a:r>
          </a:p>
          <a:p>
            <a:r>
              <a:rPr lang="en-US" b="1" dirty="0" smtClean="0"/>
              <a:t>Add M estimation</a:t>
            </a:r>
          </a:p>
          <a:p>
            <a:r>
              <a:rPr lang="en-US" b="1" dirty="0" smtClean="0"/>
              <a:t>Ignore all priors</a:t>
            </a:r>
            <a:endParaRPr lang="en-US" b="1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4585647" y="1378424"/>
            <a:ext cx="1146408" cy="14876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641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Simulation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7294"/>
            <a:ext cx="8229600" cy="344659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Catch time series plus some simple indicator of F is highly informative</a:t>
            </a:r>
          </a:p>
          <a:p>
            <a:r>
              <a:rPr lang="en-US" dirty="0" smtClean="0"/>
              <a:t>Three types of composition data ~ equally informative</a:t>
            </a:r>
          </a:p>
          <a:p>
            <a:pPr lvl="1"/>
            <a:r>
              <a:rPr lang="en-US" dirty="0" smtClean="0"/>
              <a:t>Truly random data</a:t>
            </a:r>
          </a:p>
          <a:p>
            <a:pPr lvl="1"/>
            <a:r>
              <a:rPr lang="en-US" dirty="0" smtClean="0"/>
              <a:t>Repeated observations of each cohort</a:t>
            </a:r>
          </a:p>
          <a:p>
            <a:r>
              <a:rPr lang="en-US" dirty="0" smtClean="0"/>
              <a:t>Adding process error in estimation did not greatly degrade precision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4653887"/>
            <a:ext cx="8229600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400" b="1" dirty="0" smtClean="0">
                <a:solidFill>
                  <a:srgbClr val="FF0000"/>
                </a:solidFill>
              </a:rPr>
              <a:t>A generalized model enables blending information from diverse data and making comparisons such as this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b="1" dirty="0" smtClean="0">
                <a:solidFill>
                  <a:srgbClr val="FF0000"/>
                </a:solidFill>
              </a:rPr>
              <a:t>Lightly informative priors are important part of approach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400" b="1" dirty="0" smtClean="0">
                <a:solidFill>
                  <a:srgbClr val="FF0000"/>
                </a:solidFill>
              </a:rPr>
              <a:t>Real data must be much worse than random measurement error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70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Simulation Studies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Fidelity of M and h estimation in assessment models (Lee, </a:t>
            </a:r>
            <a:r>
              <a:rPr lang="en-US" dirty="0" err="1" smtClean="0"/>
              <a:t>Piner</a:t>
            </a:r>
            <a:r>
              <a:rPr lang="en-US" dirty="0" smtClean="0"/>
              <a:t>, Maunder, </a:t>
            </a:r>
            <a:r>
              <a:rPr lang="en-US" dirty="0" err="1" smtClean="0"/>
              <a:t>Methot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Recruitment lognormal bias adjustment protocol to obtain consistent results in Max Likelihood estimation (</a:t>
            </a:r>
            <a:r>
              <a:rPr lang="en-US" dirty="0" err="1" smtClean="0"/>
              <a:t>Methot</a:t>
            </a:r>
            <a:r>
              <a:rPr lang="en-US" dirty="0" smtClean="0"/>
              <a:t> and Taylor)</a:t>
            </a:r>
          </a:p>
          <a:p>
            <a:r>
              <a:rPr lang="en-US" dirty="0" smtClean="0"/>
              <a:t>Effect of spatial structure on performance of assessment models (various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Reports from the UW team to be presented today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29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 Priors and Linked Assessments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Meta-analysis:  Two recent papers by Thorson, Taylor, Stewart and Punt develop a mixed effects model to integrate results across SS applications for several west coast species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stimate life history ratio: M/K</a:t>
            </a:r>
          </a:p>
          <a:p>
            <a:pPr lvl="1"/>
            <a:r>
              <a:rPr lang="en-US" dirty="0" smtClean="0"/>
              <a:t>Estimate coherence in recruitment deviations</a:t>
            </a:r>
          </a:p>
          <a:p>
            <a:r>
              <a:rPr lang="en-US" dirty="0" smtClean="0"/>
              <a:t>Survey Q, F, survey process errors, and other factors are amenable to derivation of informative priors by linking assessments of multiple, co-occurring species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122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We Estimating the Right Factors?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7293"/>
            <a:ext cx="6645680" cy="4525963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b="1" dirty="0" smtClean="0"/>
              <a:t>Some Common Practices</a:t>
            </a:r>
          </a:p>
          <a:p>
            <a:r>
              <a:rPr lang="en-US" dirty="0" smtClean="0"/>
              <a:t>Hold M constant, but contemporary M is among the least known factors!</a:t>
            </a:r>
          </a:p>
          <a:p>
            <a:r>
              <a:rPr lang="en-US" dirty="0" smtClean="0"/>
              <a:t>Put parametric, or complex non-parametric (right), statistical constraints on selectivity of fisheries</a:t>
            </a:r>
          </a:p>
          <a:p>
            <a:r>
              <a:rPr lang="en-US" dirty="0" smtClean="0"/>
              <a:t>Use age-specific surveys, so each has fully independent Q</a:t>
            </a:r>
          </a:p>
          <a:p>
            <a:r>
              <a:rPr lang="en-US" dirty="0" smtClean="0"/>
              <a:t>Treat survey Q’s as having only uninformative priors</a:t>
            </a:r>
          </a:p>
          <a:p>
            <a:r>
              <a:rPr lang="en-US" dirty="0" smtClean="0"/>
              <a:t>Estimate population conditioned on above, but many </a:t>
            </a:r>
            <a:r>
              <a:rPr lang="en-US" dirty="0"/>
              <a:t>degrees of </a:t>
            </a:r>
            <a:r>
              <a:rPr lang="en-US" dirty="0" smtClean="0"/>
              <a:t>freedom in the age </a:t>
            </a:r>
            <a:r>
              <a:rPr lang="en-US" dirty="0" smtClean="0"/>
              <a:t>composition data </a:t>
            </a:r>
            <a:r>
              <a:rPr lang="en-US" dirty="0" smtClean="0"/>
              <a:t>go </a:t>
            </a:r>
            <a:r>
              <a:rPr lang="en-US" dirty="0" smtClean="0"/>
              <a:t>into the </a:t>
            </a:r>
            <a:r>
              <a:rPr lang="en-US" dirty="0" smtClean="0"/>
              <a:t>selectivity estimation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880" y="1207293"/>
            <a:ext cx="2023349" cy="4925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346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Could We Do Differently?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7293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Gear experiments, tagging studies and spatial distribution studies to make direct measurement of selectivity, or linkage of Q between ages in </a:t>
            </a:r>
            <a:r>
              <a:rPr lang="en-US" dirty="0" smtClean="0"/>
              <a:t>survey; include goodness of fit to selectivity data in models</a:t>
            </a:r>
            <a:endParaRPr lang="en-US" dirty="0" smtClean="0"/>
          </a:p>
          <a:p>
            <a:r>
              <a:rPr lang="en-US" dirty="0" smtClean="0"/>
              <a:t>Gear experiments and  </a:t>
            </a:r>
            <a:r>
              <a:rPr lang="en-US" dirty="0" smtClean="0"/>
              <a:t>and spatial distribution studies to put priors on overall survey Q</a:t>
            </a:r>
          </a:p>
          <a:p>
            <a:r>
              <a:rPr lang="en-US" dirty="0" smtClean="0"/>
              <a:t>With information on Q and selectivity; M estimation becomes more feasible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5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Ecosystem and Assessment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259308" y="1229419"/>
            <a:ext cx="8611738" cy="500395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856096" y="2415653"/>
            <a:ext cx="5663820" cy="3817717"/>
          </a:xfrm>
          <a:prstGeom prst="ellipse">
            <a:avLst/>
          </a:prstGeom>
          <a:solidFill>
            <a:srgbClr val="92D050"/>
          </a:solidFill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 smtClean="0">
              <a:solidFill>
                <a:schemeClr val="tx1"/>
              </a:solidFill>
            </a:endParaRPr>
          </a:p>
          <a:p>
            <a:pPr algn="ctr"/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 rot="20244075">
            <a:off x="2335239" y="3094560"/>
            <a:ext cx="1549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/>
              <a:t>Z</a:t>
            </a:r>
            <a:r>
              <a:rPr lang="en-US" sz="2800" b="1" baseline="-25000" dirty="0" err="1" smtClean="0"/>
              <a:t>t</a:t>
            </a:r>
            <a:r>
              <a:rPr lang="en-US" sz="2800" b="1" baseline="-25000" dirty="0" smtClean="0"/>
              <a:t> </a:t>
            </a:r>
            <a:r>
              <a:rPr lang="en-US" sz="2800" b="1" dirty="0" smtClean="0"/>
              <a:t>= M + F</a:t>
            </a:r>
            <a:r>
              <a:rPr lang="en-US" sz="2800" b="1" baseline="-25000" dirty="0" smtClean="0"/>
              <a:t>t</a:t>
            </a:r>
            <a:endParaRPr lang="en-US" sz="2800" b="1" baseline="-25000" dirty="0"/>
          </a:p>
        </p:txBody>
      </p:sp>
      <p:sp>
        <p:nvSpPr>
          <p:cNvPr id="8" name="TextBox 7"/>
          <p:cNvSpPr txBox="1"/>
          <p:nvPr/>
        </p:nvSpPr>
        <p:spPr>
          <a:xfrm rot="786965">
            <a:off x="1881460" y="4635329"/>
            <a:ext cx="3701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C</a:t>
            </a:r>
            <a:r>
              <a:rPr lang="en-US" sz="2800" b="1" baseline="-25000" dirty="0" smtClean="0"/>
              <a:t>t </a:t>
            </a:r>
            <a:r>
              <a:rPr lang="en-US" sz="2800" b="1" dirty="0" smtClean="0"/>
              <a:t>= </a:t>
            </a:r>
            <a:r>
              <a:rPr lang="en-US" sz="2800" b="1" dirty="0" err="1" smtClean="0"/>
              <a:t>N</a:t>
            </a:r>
            <a:r>
              <a:rPr lang="en-US" sz="2800" b="1" baseline="-25000" dirty="0" err="1"/>
              <a:t>t</a:t>
            </a:r>
            <a:r>
              <a:rPr lang="en-US" sz="2800" b="1" dirty="0" smtClean="0"/>
              <a:t> * F</a:t>
            </a:r>
            <a:r>
              <a:rPr lang="en-US" sz="2800" b="1" baseline="-25000" dirty="0" smtClean="0"/>
              <a:t>t</a:t>
            </a:r>
            <a:r>
              <a:rPr lang="en-US" sz="2800" b="1" dirty="0" smtClean="0"/>
              <a:t>/</a:t>
            </a:r>
            <a:r>
              <a:rPr lang="en-US" sz="2800" b="1" dirty="0" err="1" smtClean="0"/>
              <a:t>Z</a:t>
            </a:r>
            <a:r>
              <a:rPr lang="en-US" sz="2800" b="1" baseline="-25000" dirty="0" err="1"/>
              <a:t>t</a:t>
            </a:r>
            <a:r>
              <a:rPr lang="en-US" sz="2800" b="1" dirty="0" smtClean="0"/>
              <a:t> * (1-exp(-</a:t>
            </a:r>
            <a:r>
              <a:rPr lang="en-US" sz="2800" b="1" dirty="0" err="1" smtClean="0"/>
              <a:t>Z</a:t>
            </a:r>
            <a:r>
              <a:rPr lang="en-US" sz="2800" b="1" baseline="-25000" dirty="0" err="1"/>
              <a:t>t</a:t>
            </a:r>
            <a:r>
              <a:rPr lang="en-US" sz="2800" b="1" dirty="0" smtClean="0"/>
              <a:t>))</a:t>
            </a:r>
            <a:endParaRPr lang="en-US" sz="2800" b="1" baseline="-25000" dirty="0"/>
          </a:p>
        </p:txBody>
      </p:sp>
      <p:sp>
        <p:nvSpPr>
          <p:cNvPr id="9" name="TextBox 8"/>
          <p:cNvSpPr txBox="1"/>
          <p:nvPr/>
        </p:nvSpPr>
        <p:spPr>
          <a:xfrm rot="19831298">
            <a:off x="4660947" y="5028038"/>
            <a:ext cx="2796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/>
              <a:t>N</a:t>
            </a:r>
            <a:r>
              <a:rPr lang="en-US" sz="2800" b="1" baseline="-25000" dirty="0" err="1" smtClean="0"/>
              <a:t>t,a</a:t>
            </a:r>
            <a:r>
              <a:rPr lang="en-US" sz="2800" b="1" baseline="-25000" dirty="0" smtClean="0"/>
              <a:t> </a:t>
            </a:r>
            <a:r>
              <a:rPr lang="en-US" sz="2800" b="1" dirty="0" smtClean="0"/>
              <a:t>= N</a:t>
            </a:r>
            <a:r>
              <a:rPr lang="en-US" sz="2800" b="1" baseline="-25000" dirty="0" smtClean="0"/>
              <a:t>t-1,a </a:t>
            </a:r>
            <a:r>
              <a:rPr lang="en-US" sz="2800" b="1" dirty="0" smtClean="0"/>
              <a:t>*</a:t>
            </a:r>
            <a:r>
              <a:rPr lang="en-US" sz="2800" b="1" dirty="0" err="1" smtClean="0"/>
              <a:t>exp</a:t>
            </a:r>
            <a:r>
              <a:rPr lang="en-US" sz="2800" b="1" dirty="0" smtClean="0"/>
              <a:t>(-</a:t>
            </a:r>
            <a:r>
              <a:rPr lang="en-US" sz="2800" b="1" dirty="0" err="1" smtClean="0"/>
              <a:t>Z</a:t>
            </a:r>
            <a:r>
              <a:rPr lang="en-US" sz="2800" b="1" baseline="-25000" dirty="0" err="1" smtClean="0"/>
              <a:t>t</a:t>
            </a:r>
            <a:r>
              <a:rPr lang="en-US" sz="2800" b="1" dirty="0" smtClean="0"/>
              <a:t>)</a:t>
            </a:r>
            <a:endParaRPr lang="en-US" sz="2800" b="1" baseline="-25000" dirty="0"/>
          </a:p>
        </p:txBody>
      </p:sp>
      <p:sp>
        <p:nvSpPr>
          <p:cNvPr id="10" name="TextBox 9"/>
          <p:cNvSpPr txBox="1"/>
          <p:nvPr/>
        </p:nvSpPr>
        <p:spPr>
          <a:xfrm rot="1581936">
            <a:off x="4555088" y="2997039"/>
            <a:ext cx="2427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</a:t>
            </a:r>
            <a:r>
              <a:rPr lang="en-US" sz="2800" b="1" dirty="0" err="1" smtClean="0"/>
              <a:t>R</a:t>
            </a:r>
            <a:r>
              <a:rPr lang="en-US" sz="2800" b="1" baseline="-25000" dirty="0" err="1" smtClean="0"/>
              <a:t>t</a:t>
            </a:r>
            <a:r>
              <a:rPr lang="en-US" sz="2800" b="1" baseline="-25000" dirty="0" smtClean="0"/>
              <a:t> </a:t>
            </a:r>
            <a:r>
              <a:rPr lang="en-US" sz="2800" b="1" dirty="0" smtClean="0"/>
              <a:t>= f(SSB) + e</a:t>
            </a:r>
            <a:r>
              <a:rPr lang="en-US" sz="2800" b="1" baseline="-25000" dirty="0" smtClean="0"/>
              <a:t>t</a:t>
            </a:r>
            <a:endParaRPr lang="en-US" sz="2800" b="1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3391468" y="3739736"/>
            <a:ext cx="259307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 smtClean="0">
                <a:solidFill>
                  <a:schemeClr val="tx2">
                    <a:lumMod val="75000"/>
                  </a:schemeClr>
                </a:solidFill>
              </a:rPr>
              <a:t>ASSESSMENT BOX</a:t>
            </a:r>
            <a:endParaRPr lang="en-US" sz="3200" b="1" i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3" name="Oval Callout 12"/>
          <p:cNvSpPr/>
          <p:nvPr/>
        </p:nvSpPr>
        <p:spPr>
          <a:xfrm rot="20294628">
            <a:off x="826838" y="1809973"/>
            <a:ext cx="2997789" cy="1186176"/>
          </a:xfrm>
          <a:prstGeom prst="wedgeEllipseCallout">
            <a:avLst>
              <a:gd name="adj1" fmla="val 8821"/>
              <a:gd name="adj2" fmla="val 7870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FOOD WEB</a:t>
            </a:r>
          </a:p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M=M1+M2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14" name="Oval Callout 13"/>
          <p:cNvSpPr/>
          <p:nvPr/>
        </p:nvSpPr>
        <p:spPr>
          <a:xfrm rot="1089131">
            <a:off x="4800467" y="1553435"/>
            <a:ext cx="2332631" cy="852459"/>
          </a:xfrm>
          <a:prstGeom prst="wedgeEllipseCallout">
            <a:avLst>
              <a:gd name="adj1" fmla="val 41632"/>
              <a:gd name="adj2" fmla="val 14003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CLIMATE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15" name="Oval Callout 14"/>
          <p:cNvSpPr/>
          <p:nvPr/>
        </p:nvSpPr>
        <p:spPr>
          <a:xfrm rot="3149670">
            <a:off x="7204406" y="3022212"/>
            <a:ext cx="2056614" cy="802209"/>
          </a:xfrm>
          <a:prstGeom prst="wedgeEllipseCallout">
            <a:avLst>
              <a:gd name="adj1" fmla="val -20786"/>
              <a:gd name="adj2" fmla="val 29709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OTHER</a:t>
            </a:r>
            <a:endParaRPr 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68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7293"/>
            <a:ext cx="8229600" cy="5147787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u="sng" dirty="0" smtClean="0"/>
              <a:t>Deterministic</a:t>
            </a:r>
            <a:r>
              <a:rPr lang="en-US" dirty="0" smtClean="0"/>
              <a:t>:  Expand system so that </a:t>
            </a:r>
            <a:r>
              <a:rPr lang="en-US" b="1" dirty="0" smtClean="0">
                <a:solidFill>
                  <a:srgbClr val="FF0000"/>
                </a:solidFill>
              </a:rPr>
              <a:t>M</a:t>
            </a:r>
            <a:r>
              <a:rPr lang="en-US" b="1" baseline="-25000" dirty="0" smtClean="0">
                <a:solidFill>
                  <a:srgbClr val="FF0000"/>
                </a:solidFill>
              </a:rPr>
              <a:t>t</a:t>
            </a:r>
            <a:r>
              <a:rPr lang="en-US" b="1" dirty="0" smtClean="0">
                <a:solidFill>
                  <a:srgbClr val="FF0000"/>
                </a:solidFill>
              </a:rPr>
              <a:t> = f( E</a:t>
            </a:r>
            <a:r>
              <a:rPr lang="en-US" b="1" baseline="-25000" dirty="0">
                <a:solidFill>
                  <a:srgbClr val="FF0000"/>
                </a:solidFill>
              </a:rPr>
              <a:t>t</a:t>
            </a:r>
            <a:r>
              <a:rPr lang="en-US" b="1" dirty="0" smtClean="0">
                <a:solidFill>
                  <a:srgbClr val="FF0000"/>
                </a:solidFill>
              </a:rPr>
              <a:t>) </a:t>
            </a:r>
            <a:r>
              <a:rPr lang="en-US" dirty="0" smtClean="0"/>
              <a:t>is now inside the system</a:t>
            </a:r>
          </a:p>
          <a:p>
            <a:pPr lvl="1"/>
            <a:r>
              <a:rPr lang="en-US" dirty="0" smtClean="0"/>
              <a:t>Multi-species models take this approach (</a:t>
            </a:r>
            <a:r>
              <a:rPr lang="en-US" dirty="0" err="1" smtClean="0"/>
              <a:t>Curti</a:t>
            </a:r>
            <a:r>
              <a:rPr lang="en-US" dirty="0"/>
              <a:t> </a:t>
            </a:r>
            <a:r>
              <a:rPr lang="en-US" dirty="0" smtClean="0"/>
              <a:t>et al)</a:t>
            </a:r>
          </a:p>
          <a:p>
            <a:pPr lvl="1"/>
            <a:r>
              <a:rPr lang="en-US" dirty="0" smtClean="0"/>
              <a:t>Also recruitment driven by environmental time series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 smtClean="0"/>
              <a:t>Random Effects</a:t>
            </a:r>
            <a:r>
              <a:rPr lang="en-US" dirty="0" smtClean="0"/>
              <a:t>:  Treat </a:t>
            </a:r>
            <a:r>
              <a:rPr lang="en-US" b="1" dirty="0" smtClean="0">
                <a:solidFill>
                  <a:srgbClr val="FF0000"/>
                </a:solidFill>
              </a:rPr>
              <a:t>M</a:t>
            </a:r>
            <a:r>
              <a:rPr lang="en-US" b="1" baseline="-25000" dirty="0">
                <a:solidFill>
                  <a:srgbClr val="FF0000"/>
                </a:solidFill>
              </a:rPr>
              <a:t>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/>
              <a:t>a</a:t>
            </a:r>
            <a:r>
              <a:rPr lang="en-US" dirty="0" smtClean="0"/>
              <a:t>s a random process and integrate over the range of possible values to obtain an estimate of the average performance of the system, and its variance.  The posterior distribution of </a:t>
            </a:r>
            <a:r>
              <a:rPr lang="en-US" b="1" dirty="0" smtClean="0">
                <a:solidFill>
                  <a:srgbClr val="FF0000"/>
                </a:solidFill>
              </a:rPr>
              <a:t>M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is determined by the prior on </a:t>
            </a:r>
            <a:r>
              <a:rPr lang="en-US" b="1" dirty="0" smtClean="0">
                <a:solidFill>
                  <a:srgbClr val="FF0000"/>
                </a:solidFill>
              </a:rPr>
              <a:t>M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and the information in the conventional “inside the system” data.  </a:t>
            </a:r>
            <a:r>
              <a:rPr lang="en-US" b="1" dirty="0" smtClean="0">
                <a:solidFill>
                  <a:srgbClr val="FF0000"/>
                </a:solidFill>
              </a:rPr>
              <a:t>E</a:t>
            </a:r>
            <a:r>
              <a:rPr lang="en-US" dirty="0" smtClean="0"/>
              <a:t> remains outside the model system.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b="1" u="sng" dirty="0" smtClean="0">
                <a:solidFill>
                  <a:srgbClr val="FF0000"/>
                </a:solidFill>
              </a:rPr>
              <a:t>E</a:t>
            </a:r>
            <a:r>
              <a:rPr lang="en-US" u="sng" dirty="0" smtClean="0"/>
              <a:t> as </a:t>
            </a:r>
            <a:r>
              <a:rPr lang="en-US" b="1" u="sng" dirty="0" smtClean="0"/>
              <a:t>DATA</a:t>
            </a:r>
            <a:r>
              <a:rPr lang="en-US" dirty="0" smtClean="0"/>
              <a:t>, like a survey of the state variable </a:t>
            </a:r>
            <a:r>
              <a:rPr lang="en-US" b="1" dirty="0" smtClean="0">
                <a:solidFill>
                  <a:srgbClr val="FF0000"/>
                </a:solidFill>
              </a:rPr>
              <a:t>M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86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Stock Assessment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What </a:t>
            </a:r>
            <a:r>
              <a:rPr lang="en-US" dirty="0" smtClean="0"/>
              <a:t>harvest policy </a:t>
            </a:r>
            <a:r>
              <a:rPr lang="en-US" dirty="0"/>
              <a:t>is </a:t>
            </a:r>
            <a:r>
              <a:rPr lang="en-US" dirty="0" smtClean="0"/>
              <a:t>sustainable and provides balance between preventing overfishing and attaining maximum fishing opportunities?</a:t>
            </a:r>
          </a:p>
          <a:p>
            <a:pPr lvl="1"/>
            <a:r>
              <a:rPr lang="en-US" dirty="0" smtClean="0"/>
              <a:t>Does current level of </a:t>
            </a:r>
            <a:r>
              <a:rPr lang="en-US" dirty="0" smtClean="0"/>
              <a:t>fishing (</a:t>
            </a:r>
            <a:r>
              <a:rPr lang="en-US" dirty="0" smtClean="0">
                <a:solidFill>
                  <a:srgbClr val="FF0000"/>
                </a:solidFill>
              </a:rPr>
              <a:t>F</a:t>
            </a:r>
            <a:r>
              <a:rPr lang="en-US" dirty="0" smtClean="0"/>
              <a:t>) </a:t>
            </a:r>
            <a:r>
              <a:rPr lang="en-US" dirty="0" smtClean="0"/>
              <a:t>exceed that policy?</a:t>
            </a:r>
            <a:endParaRPr lang="en-US" dirty="0"/>
          </a:p>
          <a:p>
            <a:pPr lvl="1"/>
            <a:r>
              <a:rPr lang="en-US" dirty="0"/>
              <a:t>Has abundance 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FF0000"/>
                </a:solidFill>
              </a:rPr>
              <a:t>B</a:t>
            </a:r>
            <a:r>
              <a:rPr lang="en-US" dirty="0" smtClean="0"/>
              <a:t>) been </a:t>
            </a:r>
            <a:r>
              <a:rPr lang="en-US" dirty="0"/>
              <a:t>so reduced by past fishing as to put the stock and ecosystem at </a:t>
            </a:r>
            <a:r>
              <a:rPr lang="en-US" dirty="0" smtClean="0"/>
              <a:t>risk?</a:t>
            </a:r>
            <a:endParaRPr lang="en-US" dirty="0"/>
          </a:p>
          <a:p>
            <a:pPr lvl="1"/>
            <a:r>
              <a:rPr lang="en-US" dirty="0"/>
              <a:t>What future catch would </a:t>
            </a:r>
            <a:r>
              <a:rPr lang="en-US" dirty="0" smtClean="0"/>
              <a:t>implement the policy?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76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External Factors as Data Regarding Deviations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342900" lvl="2" indent="-342900"/>
            <a:r>
              <a:rPr lang="en-US" dirty="0"/>
              <a:t>Expected value of factor </a:t>
            </a:r>
            <a:r>
              <a:rPr lang="en-US" b="1" dirty="0" smtClean="0">
                <a:solidFill>
                  <a:srgbClr val="FF0000"/>
                </a:solidFill>
              </a:rPr>
              <a:t>E</a:t>
            </a:r>
            <a:r>
              <a:rPr lang="en-US" b="1" baseline="-25000" dirty="0" smtClean="0">
                <a:solidFill>
                  <a:srgbClr val="FF0000"/>
                </a:solidFill>
              </a:rPr>
              <a:t>t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dirty="0"/>
              <a:t>is a function of state variable </a:t>
            </a:r>
            <a:r>
              <a:rPr lang="en-US" b="1" dirty="0" smtClean="0">
                <a:solidFill>
                  <a:srgbClr val="FF0000"/>
                </a:solidFill>
              </a:rPr>
              <a:t>M</a:t>
            </a:r>
            <a:r>
              <a:rPr lang="en-US" b="1" baseline="-25000" dirty="0" smtClean="0">
                <a:solidFill>
                  <a:srgbClr val="FF0000"/>
                </a:solidFill>
              </a:rPr>
              <a:t>t</a:t>
            </a:r>
            <a:r>
              <a:rPr lang="en-US" b="1" dirty="0" smtClean="0">
                <a:solidFill>
                  <a:srgbClr val="FF0000"/>
                </a:solidFill>
              </a:rPr>
              <a:t>.  </a:t>
            </a:r>
            <a:r>
              <a:rPr lang="en-US" sz="2900" dirty="0"/>
              <a:t>Same logic as expected value of a survey is a function of the state variable </a:t>
            </a:r>
            <a:r>
              <a:rPr lang="en-US" sz="2900" b="1" dirty="0" err="1" smtClean="0">
                <a:solidFill>
                  <a:srgbClr val="FF0000"/>
                </a:solidFill>
              </a:rPr>
              <a:t>Biomass</a:t>
            </a:r>
            <a:r>
              <a:rPr lang="en-US" sz="2900" b="1" baseline="-25000" dirty="0" err="1" smtClean="0">
                <a:solidFill>
                  <a:srgbClr val="FF0000"/>
                </a:solidFill>
              </a:rPr>
              <a:t>t</a:t>
            </a:r>
            <a:r>
              <a:rPr lang="en-US" sz="2900" baseline="-25000" dirty="0">
                <a:solidFill>
                  <a:srgbClr val="FF0000"/>
                </a:solidFill>
              </a:rPr>
              <a:t>.</a:t>
            </a:r>
          </a:p>
          <a:p>
            <a:pPr marL="342900" lvl="2" indent="-342900"/>
            <a:r>
              <a:rPr lang="en-US" dirty="0" smtClean="0"/>
              <a:t>Model includes </a:t>
            </a:r>
            <a:r>
              <a:rPr lang="en-US" dirty="0"/>
              <a:t>the </a:t>
            </a:r>
            <a:r>
              <a:rPr lang="en-US" dirty="0" err="1"/>
              <a:t>logL</a:t>
            </a:r>
            <a:r>
              <a:rPr lang="en-US" dirty="0"/>
              <a:t> from deviations </a:t>
            </a:r>
            <a:r>
              <a:rPr lang="en-US" b="1" dirty="0">
                <a:solidFill>
                  <a:srgbClr val="FF0000"/>
                </a:solidFill>
              </a:rPr>
              <a:t>(E</a:t>
            </a:r>
            <a:r>
              <a:rPr lang="en-US" b="1" baseline="-25000" dirty="0">
                <a:solidFill>
                  <a:srgbClr val="FF0000"/>
                </a:solidFill>
              </a:rPr>
              <a:t>t</a:t>
            </a:r>
            <a:r>
              <a:rPr lang="en-US" b="1" dirty="0">
                <a:solidFill>
                  <a:srgbClr val="FF0000"/>
                </a:solidFill>
              </a:rPr>
              <a:t> - e(E</a:t>
            </a:r>
            <a:r>
              <a:rPr lang="en-US" b="1" baseline="-25000" dirty="0">
                <a:solidFill>
                  <a:srgbClr val="FF0000"/>
                </a:solidFill>
              </a:rPr>
              <a:t>t</a:t>
            </a:r>
            <a:r>
              <a:rPr lang="en-US" b="1" dirty="0">
                <a:solidFill>
                  <a:srgbClr val="FF0000"/>
                </a:solidFill>
              </a:rPr>
              <a:t>) ) </a:t>
            </a:r>
            <a:r>
              <a:rPr lang="en-US" dirty="0"/>
              <a:t>in the objective </a:t>
            </a:r>
            <a:r>
              <a:rPr lang="en-US" dirty="0" smtClean="0"/>
              <a:t>function</a:t>
            </a:r>
          </a:p>
          <a:p>
            <a:pPr marL="342900" lvl="2" indent="-342900"/>
            <a:r>
              <a:rPr lang="en-US" dirty="0" smtClean="0"/>
              <a:t>Example:</a:t>
            </a:r>
          </a:p>
          <a:p>
            <a:pPr marL="800100" lvl="3" indent="-342900"/>
            <a:r>
              <a:rPr lang="en-US" dirty="0" smtClean="0"/>
              <a:t>Recruitment as a random process with annual values 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</a:rPr>
              <a:t>R</a:t>
            </a:r>
            <a:r>
              <a:rPr lang="en-US" b="1" baseline="-25000" dirty="0" err="1" smtClean="0">
                <a:solidFill>
                  <a:schemeClr val="accent4">
                    <a:lumMod val="75000"/>
                  </a:schemeClr>
                </a:solidFill>
              </a:rPr>
              <a:t>t</a:t>
            </a:r>
            <a:endParaRPr lang="en-US" b="1" baseline="-25000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marL="800100" lvl="3" indent="-342900"/>
            <a:r>
              <a:rPr lang="en-US" dirty="0" smtClean="0"/>
              <a:t>A survey, 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</a:rPr>
              <a:t>O</a:t>
            </a:r>
            <a:r>
              <a:rPr lang="en-US" b="1" baseline="-25000" dirty="0" err="1" smtClean="0">
                <a:solidFill>
                  <a:schemeClr val="accent4">
                    <a:lumMod val="75000"/>
                  </a:schemeClr>
                </a:solidFill>
              </a:rPr>
              <a:t>t</a:t>
            </a:r>
            <a:r>
              <a:rPr lang="en-US" dirty="0" smtClean="0"/>
              <a:t>, of young fish is considered a measure, with sampling error, of 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</a:rPr>
              <a:t>R</a:t>
            </a:r>
            <a:r>
              <a:rPr lang="en-US" b="1" baseline="-25000" dirty="0" err="1" smtClean="0">
                <a:solidFill>
                  <a:schemeClr val="accent4">
                    <a:lumMod val="75000"/>
                  </a:schemeClr>
                </a:solidFill>
              </a:rPr>
              <a:t>t</a:t>
            </a:r>
            <a:r>
              <a:rPr lang="en-US" b="1" baseline="-25000" dirty="0" smtClean="0">
                <a:solidFill>
                  <a:schemeClr val="accent4">
                    <a:lumMod val="75000"/>
                  </a:schemeClr>
                </a:solidFill>
              </a:rPr>
              <a:t> , </a:t>
            </a:r>
            <a:r>
              <a:rPr lang="en-US" dirty="0" smtClean="0"/>
              <a:t>so </a:t>
            </a:r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e(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</a:rPr>
              <a:t>O</a:t>
            </a:r>
            <a:r>
              <a:rPr lang="en-US" b="1" baseline="-25000" dirty="0" err="1" smtClean="0">
                <a:solidFill>
                  <a:schemeClr val="accent4">
                    <a:lumMod val="75000"/>
                  </a:schemeClr>
                </a:solidFill>
              </a:rPr>
              <a:t>t</a:t>
            </a:r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)=f(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</a:rPr>
              <a:t>R</a:t>
            </a:r>
            <a:r>
              <a:rPr lang="en-US" b="1" baseline="-25000" dirty="0" err="1" smtClean="0">
                <a:solidFill>
                  <a:schemeClr val="accent4">
                    <a:lumMod val="75000"/>
                  </a:schemeClr>
                </a:solidFill>
              </a:rPr>
              <a:t>t</a:t>
            </a:r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)</a:t>
            </a:r>
            <a:endParaRPr lang="en-US" b="1" dirty="0">
              <a:solidFill>
                <a:schemeClr val="accent4">
                  <a:lumMod val="75000"/>
                </a:schemeClr>
              </a:solidFill>
            </a:endParaRPr>
          </a:p>
          <a:p>
            <a:pPr marL="800100" lvl="3" indent="-342900"/>
            <a:r>
              <a:rPr lang="en-US" dirty="0" smtClean="0"/>
              <a:t>This survey could have been an annual measure of some environmental factor.  From the assessment model’s perspective it is just a datum that is informative about 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</a:rPr>
              <a:t>R</a:t>
            </a:r>
            <a:r>
              <a:rPr lang="en-US" b="1" baseline="-25000" dirty="0" err="1" smtClean="0">
                <a:solidFill>
                  <a:schemeClr val="accent4">
                    <a:lumMod val="75000"/>
                  </a:schemeClr>
                </a:solidFill>
              </a:rPr>
              <a:t>t</a:t>
            </a:r>
            <a:endParaRPr lang="en-US" b="1" baseline="-25000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marL="800100" lvl="3" indent="-342900"/>
            <a:r>
              <a:rPr lang="en-US" dirty="0" smtClean="0"/>
              <a:t>The estimates of the </a:t>
            </a:r>
            <a:r>
              <a:rPr lang="en-US" b="1" dirty="0" err="1" smtClean="0">
                <a:solidFill>
                  <a:schemeClr val="accent4">
                    <a:lumMod val="75000"/>
                  </a:schemeClr>
                </a:solidFill>
              </a:rPr>
              <a:t>R</a:t>
            </a:r>
            <a:r>
              <a:rPr lang="en-US" b="1" baseline="-25000" dirty="0" err="1" smtClean="0">
                <a:solidFill>
                  <a:schemeClr val="accent4">
                    <a:lumMod val="75000"/>
                  </a:schemeClr>
                </a:solidFill>
              </a:rPr>
              <a:t>t</a:t>
            </a:r>
            <a:r>
              <a:rPr lang="en-US" b="1" baseline="-25000" dirty="0" smtClean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dirty="0" smtClean="0"/>
              <a:t>will depend upon the conventional data, e.g. age compositions and young fish surveys, </a:t>
            </a:r>
            <a:r>
              <a:rPr lang="en-US" b="1" i="1" dirty="0" smtClean="0"/>
              <a:t>and</a:t>
            </a:r>
            <a:r>
              <a:rPr lang="en-US" dirty="0" smtClean="0"/>
              <a:t> the new ecosystem/ environmental data</a:t>
            </a:r>
            <a:endParaRPr lang="en-US" dirty="0"/>
          </a:p>
          <a:p>
            <a:pPr marL="342900" lvl="2" indent="-342900"/>
            <a:r>
              <a:rPr lang="en-US" dirty="0"/>
              <a:t>Stock </a:t>
            </a:r>
            <a:r>
              <a:rPr lang="en-US" dirty="0" smtClean="0"/>
              <a:t>Synthesis provides this approach for the recruitment process, and soon other random processes</a:t>
            </a:r>
            <a:endParaRPr lang="en-US" dirty="0"/>
          </a:p>
          <a:p>
            <a:pPr marL="800100" lvl="3" indent="-342900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573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Generalized assessment models can provide consistent results from a diversity of data types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Need best practices guide and good A.I. in model interface</a:t>
            </a:r>
          </a:p>
          <a:p>
            <a:r>
              <a:rPr lang="en-US" dirty="0" smtClean="0"/>
              <a:t>Simulation studies are key to understanding model performance in face of diverse data and structural situations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Must build process error generation into these studies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4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LOOKING FORWARD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5476"/>
            <a:ext cx="8229600" cy="4824248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 smtClean="0"/>
              <a:t>Meta-analysis across species will improve informative priors</a:t>
            </a:r>
          </a:p>
          <a:p>
            <a:r>
              <a:rPr lang="en-US" b="1" dirty="0" smtClean="0"/>
              <a:t>Environmental </a:t>
            </a:r>
            <a:r>
              <a:rPr lang="en-US" b="1" dirty="0" smtClean="0"/>
              <a:t>data and ecosystem model outputs will routinely be used as “data” about time-varying model processes</a:t>
            </a:r>
          </a:p>
          <a:p>
            <a:r>
              <a:rPr lang="en-US" b="1" dirty="0" smtClean="0"/>
              <a:t>Direct studies on </a:t>
            </a:r>
            <a:r>
              <a:rPr lang="en-US" b="1" dirty="0"/>
              <a:t>selectivity and </a:t>
            </a:r>
            <a:r>
              <a:rPr lang="en-US" b="1" dirty="0" err="1"/>
              <a:t>catchability</a:t>
            </a:r>
            <a:r>
              <a:rPr lang="en-US" b="1" dirty="0"/>
              <a:t> </a:t>
            </a:r>
            <a:r>
              <a:rPr lang="en-US" b="1" dirty="0" smtClean="0"/>
              <a:t>will provide better </a:t>
            </a:r>
            <a:r>
              <a:rPr lang="en-US" b="1" dirty="0"/>
              <a:t>estimation of M and the population</a:t>
            </a:r>
          </a:p>
          <a:p>
            <a:r>
              <a:rPr lang="en-US" b="1" dirty="0" smtClean="0"/>
              <a:t>A protocol for consistent derivation </a:t>
            </a:r>
            <a:r>
              <a:rPr lang="en-US" b="1" dirty="0"/>
              <a:t>of reference points and harvest policies when vital rates are time-varying or ecosystem </a:t>
            </a:r>
            <a:r>
              <a:rPr lang="en-US" b="1" dirty="0" smtClean="0"/>
              <a:t>linked, including detection of  regime shifts, will be developed</a:t>
            </a:r>
          </a:p>
          <a:p>
            <a:r>
              <a:rPr lang="en-US" b="1" dirty="0" smtClean="0"/>
              <a:t>Models that include spatial sub-structure will be applied in relevant situations</a:t>
            </a:r>
            <a:endParaRPr lang="en-US" b="1" dirty="0"/>
          </a:p>
          <a:p>
            <a:r>
              <a:rPr lang="en-US" b="1" dirty="0" smtClean="0"/>
              <a:t>Perceived </a:t>
            </a:r>
            <a:r>
              <a:rPr lang="en-US" b="1" dirty="0" smtClean="0"/>
              <a:t>boundary </a:t>
            </a:r>
            <a:r>
              <a:rPr lang="en-US" b="1" dirty="0" smtClean="0"/>
              <a:t>between single species and multi-species models will disappear; just more code and </a:t>
            </a:r>
            <a:r>
              <a:rPr lang="en-US" b="1" dirty="0" smtClean="0"/>
              <a:t>more to review</a:t>
            </a:r>
            <a:endParaRPr lang="en-US" b="1" dirty="0" smtClean="0"/>
          </a:p>
          <a:p>
            <a:r>
              <a:rPr lang="en-US" b="1" dirty="0" smtClean="0"/>
              <a:t>Assessment results are imprecise and will feed into MSE evaluated management procedure, not simple </a:t>
            </a:r>
            <a:r>
              <a:rPr lang="en-US" b="1" dirty="0" smtClean="0"/>
              <a:t>control </a:t>
            </a:r>
            <a:r>
              <a:rPr lang="en-US" b="1" dirty="0" smtClean="0"/>
              <a:t>rule:  C=F*B </a:t>
            </a:r>
            <a:r>
              <a:rPr lang="en-US" b="1" dirty="0"/>
              <a:t>.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14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3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3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3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Assessment Data and Situations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0958"/>
            <a:ext cx="4142096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b="1" dirty="0" smtClean="0"/>
              <a:t>DATA</a:t>
            </a:r>
          </a:p>
          <a:p>
            <a:r>
              <a:rPr lang="en-US" sz="2800" dirty="0" smtClean="0"/>
              <a:t>Catch </a:t>
            </a:r>
            <a:r>
              <a:rPr lang="en-US" sz="2800" dirty="0"/>
              <a:t>only</a:t>
            </a:r>
          </a:p>
          <a:p>
            <a:r>
              <a:rPr lang="en-US" sz="2800" dirty="0" smtClean="0"/>
              <a:t>Catch </a:t>
            </a:r>
            <a:r>
              <a:rPr lang="en-US" sz="2800" dirty="0"/>
              <a:t>and stock </a:t>
            </a:r>
            <a:r>
              <a:rPr lang="en-US" sz="2800" dirty="0" smtClean="0"/>
              <a:t>abundance</a:t>
            </a:r>
            <a:endParaRPr lang="en-US" sz="2800" dirty="0"/>
          </a:p>
          <a:p>
            <a:r>
              <a:rPr lang="en-US" sz="2800" dirty="0" smtClean="0"/>
              <a:t>Catch</a:t>
            </a:r>
            <a:r>
              <a:rPr lang="en-US" sz="2800" dirty="0"/>
              <a:t>, </a:t>
            </a:r>
            <a:r>
              <a:rPr lang="en-US" sz="2800" dirty="0" smtClean="0"/>
              <a:t>abundance and/or composition</a:t>
            </a:r>
            <a:endParaRPr lang="en-US" sz="2800" dirty="0" smtClean="0"/>
          </a:p>
          <a:p>
            <a:r>
              <a:rPr lang="en-US" sz="2800" dirty="0" smtClean="0"/>
              <a:t>Add ecosystem/ climate/ habitat factors</a:t>
            </a: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67619" y="1359692"/>
            <a:ext cx="4142096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 smtClean="0"/>
              <a:t>SITUATIONS</a:t>
            </a:r>
          </a:p>
          <a:p>
            <a:r>
              <a:rPr lang="en-US" dirty="0" smtClean="0"/>
              <a:t>Short time series vs. long-term series containing contrast</a:t>
            </a:r>
          </a:p>
          <a:p>
            <a:r>
              <a:rPr lang="en-US" dirty="0" smtClean="0"/>
              <a:t>High F vs. low F</a:t>
            </a:r>
          </a:p>
          <a:p>
            <a:r>
              <a:rPr lang="en-US" dirty="0" smtClean="0"/>
              <a:t>Stable biology vs. environ/eco driven changes in process</a:t>
            </a:r>
          </a:p>
          <a:p>
            <a:r>
              <a:rPr lang="en-US" dirty="0" smtClean="0"/>
              <a:t>Degree of </a:t>
            </a:r>
            <a:r>
              <a:rPr lang="en-US" dirty="0" smtClean="0"/>
              <a:t>stock fluctuations </a:t>
            </a:r>
            <a:r>
              <a:rPr lang="en-US" dirty="0" smtClean="0"/>
              <a:t>(M + </a:t>
            </a:r>
            <a:r>
              <a:rPr lang="en-US" dirty="0" err="1" smtClean="0"/>
              <a:t>sigmaR</a:t>
            </a:r>
            <a:r>
              <a:rPr lang="en-US" dirty="0" smtClean="0"/>
              <a:t>)</a:t>
            </a:r>
          </a:p>
          <a:p>
            <a:r>
              <a:rPr lang="en-US" dirty="0" smtClean="0"/>
              <a:t>Degree of spatial viscosity</a:t>
            </a:r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657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Assessment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Catch Only</a:t>
            </a:r>
            <a:endParaRPr lang="en-US" dirty="0"/>
          </a:p>
          <a:p>
            <a:pPr lvl="1"/>
            <a:r>
              <a:rPr lang="en-US" dirty="0" smtClean="0"/>
              <a:t>Time </a:t>
            </a:r>
            <a:r>
              <a:rPr lang="en-US" dirty="0"/>
              <a:t>s</a:t>
            </a:r>
            <a:r>
              <a:rPr lang="en-US" dirty="0" smtClean="0"/>
              <a:t>eries, no biology</a:t>
            </a:r>
          </a:p>
          <a:p>
            <a:r>
              <a:rPr lang="en-US" dirty="0" smtClean="0"/>
              <a:t>Biomass Dynamics</a:t>
            </a:r>
          </a:p>
          <a:p>
            <a:pPr lvl="1"/>
            <a:r>
              <a:rPr lang="en-US" dirty="0" smtClean="0"/>
              <a:t>Simple tuning </a:t>
            </a:r>
            <a:r>
              <a:rPr lang="en-US" dirty="0"/>
              <a:t>f</a:t>
            </a:r>
            <a:r>
              <a:rPr lang="en-US" dirty="0" smtClean="0"/>
              <a:t>actor</a:t>
            </a:r>
          </a:p>
          <a:p>
            <a:pPr lvl="1"/>
            <a:r>
              <a:rPr lang="en-US" dirty="0" smtClean="0"/>
              <a:t>Time </a:t>
            </a:r>
            <a:r>
              <a:rPr lang="en-US" dirty="0"/>
              <a:t>s</a:t>
            </a:r>
            <a:r>
              <a:rPr lang="en-US" dirty="0" smtClean="0"/>
              <a:t>eries tuning</a:t>
            </a:r>
          </a:p>
          <a:p>
            <a:pPr lvl="1"/>
            <a:r>
              <a:rPr lang="en-US" dirty="0" smtClean="0"/>
              <a:t>STATISTICS:  measurement vs. process error</a:t>
            </a:r>
          </a:p>
          <a:p>
            <a:r>
              <a:rPr lang="en-US" dirty="0" smtClean="0"/>
              <a:t>Age and/or Size Structured</a:t>
            </a:r>
          </a:p>
          <a:p>
            <a:pPr lvl="1"/>
            <a:r>
              <a:rPr lang="en-US" dirty="0" smtClean="0"/>
              <a:t>Noisy data with gaps</a:t>
            </a:r>
          </a:p>
          <a:p>
            <a:pPr lvl="1"/>
            <a:r>
              <a:rPr lang="en-US" dirty="0" smtClean="0"/>
              <a:t>Full catch-at-age</a:t>
            </a:r>
          </a:p>
          <a:p>
            <a:pPr lvl="1"/>
            <a:r>
              <a:rPr lang="en-US" dirty="0" smtClean="0"/>
              <a:t>STATISTICS:  Penalized pseudo-likelihood, Integration across random effects, </a:t>
            </a:r>
            <a:r>
              <a:rPr lang="en-US" dirty="0" err="1" smtClean="0"/>
              <a:t>Kalman</a:t>
            </a:r>
            <a:r>
              <a:rPr lang="en-US" dirty="0" smtClean="0"/>
              <a:t> filter</a:t>
            </a:r>
          </a:p>
          <a:p>
            <a:r>
              <a:rPr lang="en-US" dirty="0" smtClean="0"/>
              <a:t>Multi-Species with M and/or </a:t>
            </a:r>
            <a:r>
              <a:rPr lang="en-US" dirty="0"/>
              <a:t>t</a:t>
            </a:r>
            <a:r>
              <a:rPr lang="en-US" dirty="0" smtClean="0"/>
              <a:t>echnological linkages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704765" y="1337480"/>
            <a:ext cx="2627194" cy="171961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Added Features: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Spatial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Multi-species</a:t>
            </a:r>
          </a:p>
          <a:p>
            <a:r>
              <a:rPr lang="en-US" sz="2400" b="1" dirty="0" smtClean="0">
                <a:solidFill>
                  <a:schemeClr val="tx1"/>
                </a:solidFill>
              </a:rPr>
              <a:t>Covariates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02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Biomass vs. Age Model Dichotomy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73207" y="1535373"/>
            <a:ext cx="3357348" cy="13511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Biomass Dynamics</a:t>
            </a:r>
            <a:endParaRPr lang="en-US" sz="2400" b="1" dirty="0">
              <a:solidFill>
                <a:schemeClr val="tx1"/>
              </a:solidFill>
            </a:endParaRPr>
          </a:p>
          <a:p>
            <a:pPr algn="ctr"/>
            <a:r>
              <a:rPr lang="en-US" sz="2400" b="1" dirty="0">
                <a:solidFill>
                  <a:schemeClr val="tx1"/>
                </a:solidFill>
              </a:rPr>
              <a:t>r</a:t>
            </a:r>
            <a:r>
              <a:rPr lang="en-US" sz="2400" b="1" dirty="0" smtClean="0">
                <a:solidFill>
                  <a:schemeClr val="tx1"/>
                </a:solidFill>
              </a:rPr>
              <a:t>, K parameters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4272" y="1535373"/>
            <a:ext cx="3423315" cy="13511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Age-Structured</a:t>
            </a:r>
            <a:endParaRPr lang="en-US" sz="2400" b="1" dirty="0">
              <a:solidFill>
                <a:schemeClr val="tx1"/>
              </a:solidFill>
            </a:endParaRPr>
          </a:p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Empirical Reconstruction;</a:t>
            </a:r>
          </a:p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Then Spawn-Recruit</a:t>
            </a:r>
          </a:p>
        </p:txBody>
      </p:sp>
      <p:sp>
        <p:nvSpPr>
          <p:cNvPr id="8" name="Rectangle 7"/>
          <p:cNvSpPr/>
          <p:nvPr/>
        </p:nvSpPr>
        <p:spPr>
          <a:xfrm>
            <a:off x="607325" y="3530221"/>
            <a:ext cx="3357348" cy="13511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solidFill>
                  <a:schemeClr val="tx1"/>
                </a:solidFill>
              </a:rPr>
              <a:t>F</a:t>
            </a:r>
            <a:r>
              <a:rPr lang="en-US" sz="2400" b="1" baseline="-25000" dirty="0" err="1" smtClean="0">
                <a:solidFill>
                  <a:schemeClr val="tx1"/>
                </a:solidFill>
              </a:rPr>
              <a:t>msy</a:t>
            </a:r>
            <a:r>
              <a:rPr lang="en-US" sz="2400" b="1" dirty="0" smtClean="0">
                <a:solidFill>
                  <a:schemeClr val="tx1"/>
                </a:solidFill>
              </a:rPr>
              <a:t> gives </a:t>
            </a:r>
            <a:r>
              <a:rPr lang="en-US" sz="2400" b="1" dirty="0" err="1" smtClean="0">
                <a:solidFill>
                  <a:schemeClr val="tx1"/>
                </a:solidFill>
              </a:rPr>
              <a:t>B</a:t>
            </a:r>
            <a:r>
              <a:rPr lang="en-US" sz="2400" b="1" baseline="-25000" dirty="0" err="1" smtClean="0">
                <a:solidFill>
                  <a:schemeClr val="tx1"/>
                </a:solidFill>
              </a:rPr>
              <a:t>msy</a:t>
            </a:r>
            <a:endParaRPr lang="en-US" sz="2400" b="1" baseline="-25000" dirty="0" smtClean="0">
              <a:solidFill>
                <a:schemeClr val="tx1"/>
              </a:solidFill>
            </a:endParaRPr>
          </a:p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 near 0.5*K</a:t>
            </a:r>
          </a:p>
        </p:txBody>
      </p:sp>
      <p:sp>
        <p:nvSpPr>
          <p:cNvPr id="9" name="Rectangle 8"/>
          <p:cNvSpPr/>
          <p:nvPr/>
        </p:nvSpPr>
        <p:spPr>
          <a:xfrm>
            <a:off x="4740324" y="3530221"/>
            <a:ext cx="3357348" cy="13511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solidFill>
                  <a:schemeClr val="tx1"/>
                </a:solidFill>
              </a:rPr>
              <a:t>F</a:t>
            </a:r>
            <a:r>
              <a:rPr lang="en-US" sz="2400" b="1" baseline="-25000" dirty="0" err="1" smtClean="0">
                <a:solidFill>
                  <a:schemeClr val="tx1"/>
                </a:solidFill>
              </a:rPr>
              <a:t>msy</a:t>
            </a:r>
            <a:r>
              <a:rPr lang="en-US" sz="2400" b="1" dirty="0" smtClean="0">
                <a:solidFill>
                  <a:schemeClr val="tx1"/>
                </a:solidFill>
              </a:rPr>
              <a:t> gives </a:t>
            </a:r>
            <a:r>
              <a:rPr lang="en-US" sz="2400" b="1" dirty="0" err="1" smtClean="0">
                <a:solidFill>
                  <a:schemeClr val="tx1"/>
                </a:solidFill>
              </a:rPr>
              <a:t>B</a:t>
            </a:r>
            <a:r>
              <a:rPr lang="en-US" sz="2400" b="1" baseline="-25000" dirty="0" err="1" smtClean="0">
                <a:solidFill>
                  <a:schemeClr val="tx1"/>
                </a:solidFill>
              </a:rPr>
              <a:t>msy</a:t>
            </a:r>
            <a:r>
              <a:rPr lang="en-US" sz="2400" b="1" dirty="0" smtClean="0">
                <a:solidFill>
                  <a:schemeClr val="tx1"/>
                </a:solidFill>
              </a:rPr>
              <a:t> near 0.3*K, or lower.</a:t>
            </a:r>
          </a:p>
        </p:txBody>
      </p:sp>
      <p:sp>
        <p:nvSpPr>
          <p:cNvPr id="6" name="Down Arrow 5"/>
          <p:cNvSpPr/>
          <p:nvPr/>
        </p:nvSpPr>
        <p:spPr>
          <a:xfrm>
            <a:off x="1951630" y="2900149"/>
            <a:ext cx="545910" cy="6437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/>
          <p:cNvSpPr/>
          <p:nvPr/>
        </p:nvSpPr>
        <p:spPr>
          <a:xfrm>
            <a:off x="6012975" y="2901286"/>
            <a:ext cx="545910" cy="64372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Not Equal 10"/>
          <p:cNvSpPr/>
          <p:nvPr/>
        </p:nvSpPr>
        <p:spPr>
          <a:xfrm>
            <a:off x="3964672" y="3932830"/>
            <a:ext cx="775651" cy="545910"/>
          </a:xfrm>
          <a:prstGeom prst="mathNotEqual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07325" y="5145205"/>
            <a:ext cx="7490347" cy="107589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tx1"/>
                </a:solidFill>
              </a:rPr>
              <a:t>Use 3-parameter forms that align these approaches;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400" b="1" dirty="0" smtClean="0">
                <a:solidFill>
                  <a:schemeClr val="tx1"/>
                </a:solidFill>
              </a:rPr>
              <a:t>Don’t ignore effects on SSB when using </a:t>
            </a:r>
            <a:r>
              <a:rPr lang="en-US" sz="2400" b="1" dirty="0" err="1" smtClean="0">
                <a:solidFill>
                  <a:schemeClr val="tx1"/>
                </a:solidFill>
              </a:rPr>
              <a:t>F</a:t>
            </a:r>
            <a:r>
              <a:rPr lang="en-US" sz="2400" b="1" baseline="-25000" dirty="0" err="1" smtClean="0">
                <a:solidFill>
                  <a:schemeClr val="tx1"/>
                </a:solidFill>
              </a:rPr>
              <a:t>max</a:t>
            </a:r>
            <a:r>
              <a:rPr lang="en-US" sz="2400" b="1" dirty="0" smtClean="0">
                <a:solidFill>
                  <a:schemeClr val="tx1"/>
                </a:solidFill>
              </a:rPr>
              <a:t> as </a:t>
            </a:r>
            <a:r>
              <a:rPr lang="en-US" sz="2400" b="1" dirty="0" err="1" smtClean="0">
                <a:solidFill>
                  <a:schemeClr val="tx1"/>
                </a:solidFill>
              </a:rPr>
              <a:t>F</a:t>
            </a:r>
            <a:r>
              <a:rPr lang="en-US" sz="2400" b="1" baseline="-25000" dirty="0" err="1" smtClean="0">
                <a:solidFill>
                  <a:schemeClr val="tx1"/>
                </a:solidFill>
              </a:rPr>
              <a:t>msy</a:t>
            </a:r>
            <a:r>
              <a:rPr lang="en-US" sz="2400" b="1" dirty="0" smtClean="0">
                <a:solidFill>
                  <a:schemeClr val="tx1"/>
                </a:solidFill>
              </a:rPr>
              <a:t> proxy</a:t>
            </a:r>
          </a:p>
        </p:txBody>
      </p:sp>
    </p:spTree>
    <p:extLst>
      <p:ext uri="{BB962C8B-B14F-4D97-AF65-F5344CB8AC3E}">
        <p14:creationId xmlns:p14="http://schemas.microsoft.com/office/powerpoint/2010/main" val="422124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Desirable Model Characteristics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Measures F, B, and productivity</a:t>
            </a:r>
          </a:p>
          <a:p>
            <a:r>
              <a:rPr lang="en-US" dirty="0" smtClean="0"/>
              <a:t>Estimates reference points and does forecasting</a:t>
            </a:r>
          </a:p>
          <a:p>
            <a:r>
              <a:rPr lang="en-US" dirty="0" smtClean="0"/>
              <a:t>Assimilates diverse types of data</a:t>
            </a:r>
          </a:p>
          <a:p>
            <a:r>
              <a:rPr lang="en-US" dirty="0" smtClean="0"/>
              <a:t>Consistency (no dichotomy as on previous slide)</a:t>
            </a:r>
            <a:endParaRPr lang="en-US" dirty="0"/>
          </a:p>
          <a:p>
            <a:r>
              <a:rPr lang="en-US" dirty="0" smtClean="0"/>
              <a:t>Statistically </a:t>
            </a:r>
            <a:r>
              <a:rPr lang="en-US" dirty="0"/>
              <a:t>rigorous</a:t>
            </a:r>
          </a:p>
          <a:p>
            <a:r>
              <a:rPr lang="en-US" dirty="0" smtClean="0"/>
              <a:t>Biologically realistic</a:t>
            </a:r>
          </a:p>
          <a:p>
            <a:r>
              <a:rPr lang="en-US" dirty="0" smtClean="0"/>
              <a:t>Responsive</a:t>
            </a:r>
            <a:r>
              <a:rPr lang="en-US" dirty="0" smtClean="0"/>
              <a:t> </a:t>
            </a:r>
            <a:r>
              <a:rPr lang="en-US" dirty="0"/>
              <a:t>to time-varying </a:t>
            </a:r>
            <a:r>
              <a:rPr lang="en-US" dirty="0" smtClean="0"/>
              <a:t>ecosystem/environmental </a:t>
            </a:r>
            <a:r>
              <a:rPr lang="en-US" dirty="0" smtClean="0"/>
              <a:t>processes</a:t>
            </a:r>
            <a:endParaRPr lang="en-US" dirty="0"/>
          </a:p>
          <a:p>
            <a:r>
              <a:rPr lang="en-US" dirty="0" smtClean="0"/>
              <a:t>Easy to </a:t>
            </a:r>
            <a:r>
              <a:rPr lang="en-US" dirty="0" smtClean="0"/>
              <a:t>use; includes A.I. to guide good usage practices</a:t>
            </a:r>
            <a:endParaRPr lang="en-US" dirty="0" smtClean="0"/>
          </a:p>
          <a:p>
            <a:r>
              <a:rPr lang="en-US" dirty="0" smtClean="0"/>
              <a:t>Spatial</a:t>
            </a:r>
            <a:endParaRPr lang="en-US" dirty="0"/>
          </a:p>
          <a:p>
            <a:r>
              <a:rPr lang="en-US" dirty="0" smtClean="0"/>
              <a:t>Multi-species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258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457168"/>
            <a:ext cx="8229600" cy="112597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do Data Influence Assessment Results in a Generalized Model – Stock Synthesis?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57200" y="1869741"/>
            <a:ext cx="8229600" cy="4271751"/>
          </a:xfrm>
        </p:spPr>
        <p:txBody>
          <a:bodyPr>
            <a:normAutofit fontScale="85000" lnSpcReduction="20000"/>
          </a:bodyPr>
          <a:lstStyle/>
          <a:p>
            <a:pPr marL="342900" indent="-342900" algn="l">
              <a:buFont typeface="Arial" pitchFamily="34" charset="0"/>
              <a:buChar char="•"/>
            </a:pPr>
            <a:r>
              <a:rPr lang="en-US" sz="3200" b="1" dirty="0" smtClean="0"/>
              <a:t>Consider three data situation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 b="1" dirty="0" smtClean="0">
                <a:solidFill>
                  <a:schemeClr val="bg1"/>
                </a:solidFill>
              </a:rPr>
              <a:t>Scalar observation at end of time series</a:t>
            </a:r>
          </a:p>
          <a:p>
            <a:pPr marL="1257300" lvl="2" indent="-342900">
              <a:buFont typeface="Arial" pitchFamily="34" charset="0"/>
              <a:buChar char="•"/>
            </a:pPr>
            <a:r>
              <a:rPr lang="en-US" sz="3000" b="1" dirty="0" smtClean="0">
                <a:solidFill>
                  <a:schemeClr val="bg1"/>
                </a:solidFill>
              </a:rPr>
              <a:t>Mean length</a:t>
            </a:r>
          </a:p>
          <a:p>
            <a:pPr marL="1257300" lvl="2" indent="-342900">
              <a:buFont typeface="Arial" pitchFamily="34" charset="0"/>
              <a:buChar char="•"/>
            </a:pPr>
            <a:r>
              <a:rPr lang="en-US" sz="3000" b="1" dirty="0" smtClean="0">
                <a:solidFill>
                  <a:schemeClr val="bg1"/>
                </a:solidFill>
              </a:rPr>
              <a:t>Current F</a:t>
            </a:r>
          </a:p>
          <a:p>
            <a:pPr marL="1257300" lvl="2" indent="-342900">
              <a:buFont typeface="Arial" pitchFamily="34" charset="0"/>
              <a:buChar char="•"/>
            </a:pPr>
            <a:r>
              <a:rPr lang="en-US" sz="3000" b="1" dirty="0" err="1" smtClean="0">
                <a:solidFill>
                  <a:schemeClr val="bg1"/>
                </a:solidFill>
              </a:rPr>
              <a:t>B</a:t>
            </a:r>
            <a:r>
              <a:rPr lang="en-US" sz="3000" b="1" baseline="-25000" dirty="0" err="1" smtClean="0">
                <a:solidFill>
                  <a:schemeClr val="bg1"/>
                </a:solidFill>
              </a:rPr>
              <a:t>current</a:t>
            </a:r>
            <a:r>
              <a:rPr lang="en-US" sz="3000" b="1" dirty="0" smtClean="0">
                <a:solidFill>
                  <a:schemeClr val="bg1"/>
                </a:solidFill>
              </a:rPr>
              <a:t> / B</a:t>
            </a:r>
            <a:r>
              <a:rPr lang="en-US" sz="3000" b="1" baseline="-25000" dirty="0">
                <a:solidFill>
                  <a:schemeClr val="bg1"/>
                </a:solidFill>
              </a:rPr>
              <a:t>0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 b="1" dirty="0" smtClean="0">
                <a:solidFill>
                  <a:schemeClr val="bg1"/>
                </a:solidFill>
              </a:rPr>
              <a:t>Time series of relative abundance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 b="1" dirty="0" smtClean="0">
                <a:solidFill>
                  <a:schemeClr val="bg1"/>
                </a:solidFill>
              </a:rPr>
              <a:t>Composition data</a:t>
            </a:r>
          </a:p>
          <a:p>
            <a:pPr marL="1257300" lvl="2" indent="-342900">
              <a:buFont typeface="Arial" pitchFamily="34" charset="0"/>
              <a:buChar char="•"/>
            </a:pPr>
            <a:r>
              <a:rPr lang="en-US" sz="3000" b="1" dirty="0" smtClean="0">
                <a:solidFill>
                  <a:schemeClr val="bg1"/>
                </a:solidFill>
              </a:rPr>
              <a:t>Perfectly precise ages</a:t>
            </a:r>
          </a:p>
          <a:p>
            <a:pPr marL="1257300" lvl="2" indent="-342900">
              <a:buFont typeface="Arial" pitchFamily="34" charset="0"/>
              <a:buChar char="•"/>
            </a:pPr>
            <a:r>
              <a:rPr lang="en-US" sz="3000" b="1" dirty="0" smtClean="0">
                <a:solidFill>
                  <a:schemeClr val="bg1"/>
                </a:solidFill>
              </a:rPr>
              <a:t>Ages with ageing imprecision</a:t>
            </a:r>
          </a:p>
          <a:p>
            <a:pPr marL="1257300" lvl="2" indent="-342900">
              <a:buFont typeface="Arial" pitchFamily="34" charset="0"/>
              <a:buChar char="•"/>
            </a:pPr>
            <a:r>
              <a:rPr lang="en-US" sz="3000" b="1" dirty="0" smtClean="0">
                <a:solidFill>
                  <a:schemeClr val="bg1"/>
                </a:solidFill>
              </a:rPr>
              <a:t>Lengths</a:t>
            </a:r>
            <a:endParaRPr lang="en-US" sz="3000" b="1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41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664"/>
            <a:ext cx="8229600" cy="676014"/>
          </a:xfrm>
        </p:spPr>
        <p:txBody>
          <a:bodyPr/>
          <a:lstStyle/>
          <a:p>
            <a:pPr algn="ctr"/>
            <a:r>
              <a:rPr lang="en-US" dirty="0" smtClean="0"/>
              <a:t>Example Simulated Population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2117" y="964731"/>
            <a:ext cx="4102834" cy="2908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532" y="3561592"/>
            <a:ext cx="6399213" cy="1349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532" y="4774489"/>
            <a:ext cx="6399213" cy="1408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879" y="969678"/>
            <a:ext cx="3932237" cy="2903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079475" y="1951630"/>
            <a:ext cx="1064525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H=0.7;</a:t>
            </a:r>
          </a:p>
          <a:p>
            <a:r>
              <a:rPr lang="el-GR" sz="2400" b="1" dirty="0"/>
              <a:t>σ</a:t>
            </a:r>
            <a:r>
              <a:rPr lang="en-US" sz="2400" b="1" baseline="-25000" dirty="0" smtClean="0"/>
              <a:t>R</a:t>
            </a:r>
            <a:r>
              <a:rPr lang="en-US" sz="2400" b="1" dirty="0" smtClean="0"/>
              <a:t>=0.4</a:t>
            </a:r>
            <a:r>
              <a:rPr lang="en-US" sz="2400" b="1" dirty="0"/>
              <a:t>;</a:t>
            </a:r>
          </a:p>
          <a:p>
            <a:r>
              <a:rPr lang="en-US" sz="2400" b="1" dirty="0" smtClean="0"/>
              <a:t>M=0.2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77972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3663"/>
            <a:ext cx="8229600" cy="91527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Generate and Analyze Simulated Data Using</a:t>
            </a:r>
            <a:br>
              <a:rPr lang="en-US" dirty="0" smtClean="0"/>
            </a:br>
            <a:r>
              <a:rPr lang="en-US" dirty="0" smtClean="0"/>
              <a:t>Stock Synthesis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smtClean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880" y="1705056"/>
            <a:ext cx="4088348" cy="30188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4344" y="4723864"/>
            <a:ext cx="41838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000" b="1" dirty="0" smtClean="0"/>
              <a:t>Fishery age, length, and imperfect ages beginning in 1971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b="1" dirty="0" smtClean="0"/>
              <a:t>Survey of spawning biomass beginning in 1981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b="1" dirty="0" smtClean="0"/>
              <a:t>Various scalar measures in 2010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84047" y="1705056"/>
            <a:ext cx="418388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000" b="1" dirty="0" smtClean="0"/>
              <a:t>Analyze each data scenario using Stock Synthesis (SS)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b="1" dirty="0" smtClean="0"/>
              <a:t>Allow estimation of some or all of: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000" b="1" dirty="0" smtClean="0"/>
              <a:t>Steepness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000" b="1" dirty="0" smtClean="0"/>
              <a:t>Selectivity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000" b="1" dirty="0" smtClean="0"/>
              <a:t>M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000" b="1" dirty="0" smtClean="0"/>
              <a:t>Recruitment deviations</a:t>
            </a:r>
          </a:p>
          <a:p>
            <a:pPr marL="800100" lvl="1" indent="-342900">
              <a:buFont typeface="Arial" pitchFamily="34" charset="0"/>
              <a:buChar char="•"/>
            </a:pPr>
            <a:r>
              <a:rPr lang="en-US" sz="2000" b="1" dirty="0" smtClean="0"/>
              <a:t>Growth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b="1" dirty="0" smtClean="0"/>
              <a:t>Use informative priors in a penalized likelihood framework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US" sz="2000" b="1" dirty="0" smtClean="0"/>
              <a:t>Focus on variance of model results</a:t>
            </a:r>
          </a:p>
        </p:txBody>
      </p:sp>
    </p:spTree>
    <p:extLst>
      <p:ext uri="{BB962C8B-B14F-4D97-AF65-F5344CB8AC3E}">
        <p14:creationId xmlns:p14="http://schemas.microsoft.com/office/powerpoint/2010/main" val="235199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OAA Fisheries Content Slide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NOAA Divider Slide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NOAA Title Option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5429</TotalTime>
  <Words>1661</Words>
  <Application>Microsoft Office PowerPoint</Application>
  <PresentationFormat>On-screen Show (4:3)</PresentationFormat>
  <Paragraphs>217</Paragraphs>
  <Slides>22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NOAA Fisheries Content Slides</vt:lpstr>
      <vt:lpstr>NOAA Divider Slides</vt:lpstr>
      <vt:lpstr>NOAA Title Options</vt:lpstr>
      <vt:lpstr>A Generalized Assessment Model to Obtain Consistent Management Advice from Diverse Data</vt:lpstr>
      <vt:lpstr>Stock Assessment Goals</vt:lpstr>
      <vt:lpstr>Assessment Data and Situations</vt:lpstr>
      <vt:lpstr>Assessment Approaches</vt:lpstr>
      <vt:lpstr>Biomass vs. Age Model Dichotomy</vt:lpstr>
      <vt:lpstr>Desirable Model Characteristics</vt:lpstr>
      <vt:lpstr>How do Data Influence Assessment Results in a Generalized Model – Stock Synthesis?</vt:lpstr>
      <vt:lpstr>Example Simulated Population</vt:lpstr>
      <vt:lpstr>Generate and Analyze Simulated Data Using Stock Synthesis</vt:lpstr>
      <vt:lpstr>Results with Simple Data</vt:lpstr>
      <vt:lpstr>Results with Composition and Survey Data</vt:lpstr>
      <vt:lpstr>Age Data and Survey; Est. Selec. Process Error</vt:lpstr>
      <vt:lpstr>Simulation Summary</vt:lpstr>
      <vt:lpstr>Other Simulation Studies</vt:lpstr>
      <vt:lpstr>Parameter Priors and Linked Assessments</vt:lpstr>
      <vt:lpstr>Are We Estimating the Right Factors?</vt:lpstr>
      <vt:lpstr>What Could We Do Differently?</vt:lpstr>
      <vt:lpstr>Ecosystem and Assessment Models</vt:lpstr>
      <vt:lpstr>Three Approaches</vt:lpstr>
      <vt:lpstr>External Factors as Data Regarding Deviations</vt:lpstr>
      <vt:lpstr>SUMMARY</vt:lpstr>
      <vt:lpstr>LOOKING FORWARD</vt:lpstr>
    </vt:vector>
  </TitlesOfParts>
  <Company>Janin/Cliff Design,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James Durham</dc:creator>
  <cp:lastModifiedBy>Methot, Richard</cp:lastModifiedBy>
  <cp:revision>119</cp:revision>
  <dcterms:created xsi:type="dcterms:W3CDTF">2012-07-23T20:47:30Z</dcterms:created>
  <dcterms:modified xsi:type="dcterms:W3CDTF">2013-07-16T17:55:38Z</dcterms:modified>
</cp:coreProperties>
</file>

<file path=docProps/thumbnail.jpeg>
</file>